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1BD843-BD92-47DC-9135-7AC4A8B59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F74CC36-54E6-4811-B621-6B3CBE085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648392-F9D5-41FA-B5FE-2290B6C3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6463C0-EF5F-4C76-961C-AAAF4CEF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9CBB28-819A-439E-A6F0-643A10CE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03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4B4DD8-A83F-4B37-97BC-A2B94E0F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BE69AA6-2BEC-4B8B-AABC-27169EC2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772A97-75A4-4459-8A13-BDA2E0DD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45EB49-CDAE-4F8D-BE48-FC0EB586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28F95E-6EC2-4F79-A980-E8D54FCC3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87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EEDFA6B-3EA4-4AAE-9484-AAABA35A5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BDA0BE-8593-41C4-985F-79DC68934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CEF1F09-FEF4-429E-AF51-43523569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AD1CD7-D5FF-4DE0-B950-258D4B9B3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3D0FEB-DEF0-46A5-9DE3-B6672F0F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09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9D9D6C-CC2F-4770-91D3-D614320D8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5EF020-4801-4FB7-87D6-58E8CCB74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8637FC-FEA2-4C87-8904-EE7C01DC5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B80AA72-E745-4977-B169-2BBF23795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ACD553-2559-43A3-88DC-0FFC17AA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58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C23370-6DA8-470E-8158-0409C71F0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DC29E6-2265-4A33-A5A3-268E3F3FD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605AA0-93EB-476A-9D86-CBB94AB6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6A3FA1-8D8F-4BE7-8995-DC793CD9D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7323C2-FC5F-4045-B7A5-EF07FCC2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22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2893AA-ACD1-4965-875A-A8562863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A8144A-8DB3-4003-A3F5-7D687659E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6BAB2D9-FF7F-4524-9FEE-1C5F70969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2DBDE0-DEEF-4B37-AD42-F5F2CA76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BF9834-AADF-49C2-BDDD-D073E822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30B6643-B6E2-487A-AC03-C2ECF97D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42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434BB7-C671-4CC6-989F-58052A5D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676C983-613F-4767-8895-BFCD16212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D62F98A-12BE-4E97-9B57-CF62DE215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70C7B76-0D21-4B29-A27B-490778BAE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8C0D8F3-BBD1-429D-85BB-A85826AF6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D02BECE-3523-45B1-8C73-2491386CD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4ACF9EB-FCFE-4265-B1EF-9FFCFBA3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74C6748-A6DA-491D-89AC-119A720D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9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59A5FA-B270-4703-BDDB-E82EA007C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F8E3666-EF2D-4548-9613-6119F00B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4EEC9C5-8043-4D38-AE22-171A6900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ACD87C9-6BA0-42DD-BAB3-6499ABAD9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7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096DE5A-93C7-46EB-89B4-A9FE4366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D1080D7-52FD-49BF-9AF2-8EA76A9D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9A1BC29-75D1-44A9-B9F0-04709D8E1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33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44E878-3853-4A2C-B571-F4387FB2D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2AACD2-A6EC-4589-9365-4943499CB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96F6B20-2D7E-45DF-A1A9-77BD25209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9391AB1-030E-421F-9BD7-699A4D3EA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DF4057-7DEB-406D-9F00-C2903706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8BEE58-4B6F-49A4-AC91-BE4DD232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22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84F265-2EC3-43A0-AF73-814E2112A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D01F40A-4D79-4ACC-B065-D593C523D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3009C7-B861-4906-AF33-6087CF079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E1E298-D00D-4F40-ACDA-520BDEE2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9B041E5-5605-4740-8404-E3F2AE64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F76197-3392-4A08-BA5B-D4FB1051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526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81F6AB2-3434-47F1-8527-A2F0443E2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85FEA17-AC76-45CB-AE6E-9CFF0A391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3DBCC4-7B2E-49F1-BADE-68A1CC7BF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FAF4-695F-4151-ABB0-8111AC9730D8}" type="datetimeFigureOut">
              <a:rPr lang="zh-TW" altLang="en-US" smtClean="0"/>
              <a:t>2023/4/17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450B45-26CE-451F-A103-CBE38F50AE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30FE31-3DD3-4B26-9665-17FBC3844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63BD0-1002-4BDA-B995-19D3399C09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6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20A7CC-8EE7-463B-99D7-5ACA9EDD85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I-Star Market Impact Model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6A401AF-3809-4FFE-894A-A653E1D73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邢子謙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03/28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161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848FA0-E67C-42ED-8DF6-A90874145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Parameter Estimation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01351F-9CCF-4EA7-8306-6BA874305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Two-Step Process</a:t>
            </a:r>
          </a:p>
          <a:p>
            <a:pPr marL="514350" indent="-51435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Guesstimate Technique</a:t>
            </a:r>
          </a:p>
          <a:p>
            <a:pPr marL="514350" indent="-51435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Non-Linear Least Squares ( Chapter 5. </a:t>
            </a:r>
            <a:r>
              <a:rPr lang="en-US" altLang="zh-TW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428F812-2232-4F45-9044-FCBB92BB5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628" y="1690688"/>
            <a:ext cx="3162741" cy="130510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605F09E5-B0AF-44EB-87EF-4954E9210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125" y="3071762"/>
            <a:ext cx="6601746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35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C2D6F-4B77-4BDF-97CD-3051753C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Two-Step Process ( for case a4 = 1 )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44E926-4AFD-4397-85A5-FEAAB6335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Step 1 :</a:t>
            </a: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POV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分組並使每個組別中的規模和波動度一致，若非則使用抽樣的方法使其呈現一致。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擬合參數的方法是將數據分組成規模和波動度，並分別計算平均市場影響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分組可消除噪音並提供平衡的數據集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，最後再過濾掉較小的樣本。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跑回歸 →                                  →  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378F3D6-5803-4DC1-9F88-441B7E167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271" y="5291160"/>
            <a:ext cx="2314898" cy="32389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B3810B4-60B9-4031-B418-FFCF43237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909" y="5167317"/>
            <a:ext cx="1286054" cy="5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98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BAE083-15B7-455C-B155-8014720F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550"/>
            <a:ext cx="10515600" cy="1325563"/>
          </a:xfrm>
        </p:spPr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Two-Step Process ( for case a4 = 1 )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59A5A4-682E-4106-8211-A98046796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Step 2 : </a:t>
            </a: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整理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MI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→                                       →                                       →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→                                →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MI</a:t>
            </a:r>
            <a:r>
              <a:rPr lang="en-US" altLang="zh-TW" sz="2400" dirty="0">
                <a:latin typeface="+mj-lt"/>
                <a:ea typeface="微軟正黑體" panose="020B0604030504040204" pitchFamily="34" charset="-120"/>
              </a:rPr>
              <a:t>’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中的負值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直接消除、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根據正值的大小和單位直接給定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 transformation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的好處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糾正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heteroscedasticity(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異方差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78C2D17-A42C-4AC3-884D-51B0D1B45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871" y="2311081"/>
            <a:ext cx="2857899" cy="371527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C0AA3BFE-787E-404A-957A-B0A7DDFB55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099" y="2268212"/>
            <a:ext cx="2781688" cy="45726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5227175-6BE9-4E46-82B1-BAEAE8A63A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4112" y="2134843"/>
            <a:ext cx="2419688" cy="72400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356C8D4-CD3F-48FF-A708-523A28DE35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061575"/>
            <a:ext cx="2648320" cy="75258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2F4019EC-CEE9-493A-B66F-416441EB12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00760" y="3119394"/>
            <a:ext cx="2219635" cy="619211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9DFDDCC7-A641-456E-96EC-ADC040D535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4635" y="3109867"/>
            <a:ext cx="3734321" cy="638264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5250B135-F903-4DAF-91C9-E61B5AAB68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4857" y="5407224"/>
            <a:ext cx="4762285" cy="37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25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737E83-73B1-4E70-B04B-06A53745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Guesstimate Technique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474473-0188-4F98-BFEF-DCCDC239C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直接給定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的值套入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Two-Step Process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中進行迭代求解，最佳的擬合方案可以透過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best fit non-linear R^2 statistic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得到。</a:t>
            </a:r>
          </a:p>
        </p:txBody>
      </p:sp>
    </p:spTree>
    <p:extLst>
      <p:ext uri="{BB962C8B-B14F-4D97-AF65-F5344CB8AC3E}">
        <p14:creationId xmlns:p14="http://schemas.microsoft.com/office/powerpoint/2010/main" val="129649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BF2ECE-58E7-465F-A213-E1DB5507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Formulation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22D1CE-C9C9-4BD5-A642-1D7989D45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透過全球範圍內不同時間段的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data set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進行測試，最後得出冪函數的表現法最為穩健和精確。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選擇使用波動率，是由於新的結算價格由供需曲線的斜率所決定，而斜率則為供需之價格彈性，彈性難以確定，因此選擇其有效代理變數。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4343ABB-646A-498E-A42E-08D8BDA14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418" y="3520685"/>
            <a:ext cx="3677163" cy="27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6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B488D7-323A-45DC-AB3E-B17ECB29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Formulation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0087508-18BB-4F2D-B054-DA0F0BF6D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a1, a2, a3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underlying data set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得到，避免把先入為主的概念強加至模型內。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令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a2 = ½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，意即行業參與者認為成本會隨著規模的平方根增加，由波動度隨時間變化或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optimal economic order quantity model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固定參數表示所有股票、市場、時間段、交易信息的反應完全相同，但不同時期對信息的反應是不同的。</a:t>
            </a: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3326ABF-B509-4BAF-8EC2-187D27182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761" y="5031809"/>
            <a:ext cx="2886478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9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19C66E-C6F7-4AE0-89C2-EE5ABEA30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Formulation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6EBB676-B93A-42D6-90CE-72ED9180D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由於參數是從一組股票數據中得出，並對所有股票都相同，該如何區分不同股票和相同規模的交易成本？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拆成前後兩項，每檔股票都有自己的敏感度，而形狀則通用於所有股票。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若用單一股票的市場影響去估計參數，常被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market movement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noise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主導。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72A9DA1-ED19-4DF4-881B-0749E8204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08" y="3740401"/>
            <a:ext cx="3105583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9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0F8B90-D75B-4BFD-B8CC-BFE0098C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Underlying Data Set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918309-3C5C-447C-8532-34946E760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 = imbalance or order size</a:t>
            </a: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ADV = average daily volume ( Chapter 7. )</a:t>
            </a: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V* = actual trading volume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σ = price volatility ( Chapter 6. )</a:t>
            </a: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POV = percentage of volume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Cost = arrival cost 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250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0ECBD5-5806-4970-9417-E1B646D8D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Imbalance / Order size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0C89B9-8BED-452F-9F8E-CD86FC168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對於確切的買賣失衡並沒有資料，因此透過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Lee and Ready Tick Rule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來推斷此數據。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Lee and Ready Tick Rule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將不平衡定義在交易區間內的買賣的交易差，為正表示買單、為負表示賣單。若價格高於買賣價差的中點則計為買方、低於計為賣方，在中間則透過過去的價格變化給定。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Modified Lee and Ready Tick Rule :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up tick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zero up tick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計為買方、反之則為賣方。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5951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4A43F6-5052-412F-92EC-117881F0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Imbalance size issues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DADED4-87CE-484A-9B31-BAAB157B1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489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Misidentification : Lee and Ready Tick Rule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推斷結果誤判。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Survivorship Bias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允許交易良好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價格低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的訂單繼續交易，取消表現不佳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價格高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的訂單。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Small Orders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大量集中的小訂單使得結果僅對小交易更為準確。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Incomplete Data Set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僅觀察基金的日間訂單，並未理解其真正意圖。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AutoNum type="arabicPeriod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Over-fitting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不同交易以相似的方式執行，難以進行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what-if analysis</a:t>
            </a:r>
            <a:r>
              <a:rPr lang="zh-TW" altLang="en-US" sz="2400">
                <a:latin typeface="微軟正黑體" panose="020B0604030504040204" pitchFamily="34" charset="-120"/>
                <a:ea typeface="微軟正黑體" panose="020B0604030504040204" pitchFamily="34" charset="-120"/>
              </a:rPr>
              <a:t>和評估替代的交易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策略。</a:t>
            </a:r>
          </a:p>
        </p:txBody>
      </p:sp>
    </p:spTree>
    <p:extLst>
      <p:ext uri="{BB962C8B-B14F-4D97-AF65-F5344CB8AC3E}">
        <p14:creationId xmlns:p14="http://schemas.microsoft.com/office/powerpoint/2010/main" val="146559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3E7801-7521-4C56-AAF7-52F84CB8C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Arrival Cost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F0878F2-AC5A-46FF-AEAC-7ACB4C193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訂單的執行價格與到達價格之間的差額。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VWAP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價格作為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average execution price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的代理。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949DA7E-81EF-431A-A7A7-A9AF89E1C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019" y="3429000"/>
            <a:ext cx="3341959" cy="82083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6EFCB889-3009-4DA3-91C0-A737B9309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600" y="4575110"/>
            <a:ext cx="4086795" cy="80973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068E61F-21B1-4206-A4C6-9B61017E4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2600" y="5400068"/>
            <a:ext cx="1971950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06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83C8E0-B4B2-40F0-90A7-51AC4C620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Pre-trade of Pre-trades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037B09-7A7E-40A7-A906-C186E212B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投資者使用多個經紀商和供應商提供的不同訂單規模、策略、股票預期交易，將數據做為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I*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的輸入以形成行業中的普遍共識模型。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5. &amp; Creating Dynamic Pre-trade Models: Beyond the Black Box” (Journal of Trading, Fall 2011). 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069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757</Words>
  <Application>Microsoft Office PowerPoint</Application>
  <PresentationFormat>寬螢幕</PresentationFormat>
  <Paragraphs>80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Calibri Light</vt:lpstr>
      <vt:lpstr>Office 佈景主題</vt:lpstr>
      <vt:lpstr>I-Star Market Impact Model</vt:lpstr>
      <vt:lpstr>I* Formulation</vt:lpstr>
      <vt:lpstr>I* Formulation</vt:lpstr>
      <vt:lpstr>I* Formulation</vt:lpstr>
      <vt:lpstr>Underlying Data Set</vt:lpstr>
      <vt:lpstr>Imbalance / Order size </vt:lpstr>
      <vt:lpstr>Imbalance size issues</vt:lpstr>
      <vt:lpstr>Arrival Cost</vt:lpstr>
      <vt:lpstr>Pre-trade of Pre-trades</vt:lpstr>
      <vt:lpstr>Parameter Estimation</vt:lpstr>
      <vt:lpstr>Two-Step Process ( for case a4 = 1 )</vt:lpstr>
      <vt:lpstr>Two-Step Process ( for case a4 = 1 )</vt:lpstr>
      <vt:lpstr>Guesstimate Technique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I-star Market Impact Model</dc:title>
  <dc:creator>邢子謙</dc:creator>
  <cp:lastModifiedBy>邢子謙</cp:lastModifiedBy>
  <cp:revision>26</cp:revision>
  <dcterms:created xsi:type="dcterms:W3CDTF">2023-03-27T13:58:44Z</dcterms:created>
  <dcterms:modified xsi:type="dcterms:W3CDTF">2023-04-17T02:51:35Z</dcterms:modified>
</cp:coreProperties>
</file>